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25"/>
  </p:notesMasterIdLst>
  <p:sldIdLst>
    <p:sldId id="256" r:id="rId2"/>
    <p:sldId id="257" r:id="rId3"/>
    <p:sldId id="258" r:id="rId4"/>
    <p:sldId id="284" r:id="rId5"/>
    <p:sldId id="285" r:id="rId6"/>
    <p:sldId id="286" r:id="rId7"/>
    <p:sldId id="28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5" r:id="rId17"/>
    <p:sldId id="276" r:id="rId18"/>
    <p:sldId id="288" r:id="rId19"/>
    <p:sldId id="289" r:id="rId20"/>
    <p:sldId id="290" r:id="rId21"/>
    <p:sldId id="291" r:id="rId22"/>
    <p:sldId id="282" r:id="rId23"/>
    <p:sldId id="283" r:id="rId24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C30AA-1B1B-4B6A-8374-66D98477CED9}" type="datetimeFigureOut">
              <a:rPr lang="ru-RU" smtClean="0"/>
              <a:t>11.10.2025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1E387-8CAF-4863-B96D-ED989664F4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628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1E387-8CAF-4863-B96D-ED989664F45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86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одзаголовок 2"/>
          <p:cNvSpPr/>
          <p:nvPr/>
        </p:nvSpPr>
        <p:spPr>
          <a:xfrm>
            <a:off x="212942" y="3820438"/>
            <a:ext cx="8772298" cy="30346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ru-RU" sz="2800" b="1" i="1" strike="noStrike" spc="-1" dirty="0">
                <a:solidFill>
                  <a:srgbClr val="7030A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Современная цифровая образовательная среда. Использование </a:t>
            </a:r>
            <a:r>
              <a:rPr lang="ru-RU" sz="2800" b="1" i="1" strike="noStrike" spc="-1" dirty="0" err="1">
                <a:solidFill>
                  <a:srgbClr val="7030A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нейросетей</a:t>
            </a:r>
            <a:r>
              <a:rPr lang="ru-RU" sz="2800" b="1" i="1" strike="noStrike" spc="-1" dirty="0">
                <a:solidFill>
                  <a:srgbClr val="7030A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в работе учителя.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ru-RU" sz="2800" b="1" i="1" spc="-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Иващенко Т.Н.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ru-RU" sz="2800" b="1" i="1" spc="-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СШ № 38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002060"/>
                </a:solidFill>
                <a:latin typeface="Times New Roman"/>
                <a:ea typeface="DejaVu Sans"/>
              </a:rPr>
              <a:t>                                                        </a:t>
            </a:r>
            <a:endParaRPr lang="ru-RU" sz="2000" b="0" strike="noStrike" spc="-1" dirty="0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002060"/>
                </a:solidFill>
                <a:latin typeface="Times New Roman"/>
                <a:ea typeface="DejaVu Sans"/>
              </a:rPr>
              <a:t>                                             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051" name="Picture 3" descr="C:\Users\Пользователь\OneDrive\Изображения\669a19978a2e742612986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425" y="476802"/>
            <a:ext cx="3671291" cy="276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ctangle 3_1"/>
          <p:cNvSpPr/>
          <p:nvPr/>
        </p:nvSpPr>
        <p:spPr>
          <a:xfrm>
            <a:off x="-146160" y="1360080"/>
            <a:ext cx="9141120" cy="454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Rectangle 4_1"/>
          <p:cNvSpPr/>
          <p:nvPr/>
        </p:nvSpPr>
        <p:spPr>
          <a:xfrm>
            <a:off x="1187640" y="-64800"/>
            <a:ext cx="7053840" cy="17956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rgbClr val="7030A0"/>
                </a:solidFill>
                <a:latin typeface="Times New Roman"/>
                <a:ea typeface="Arial"/>
              </a:rPr>
              <a:t>Основные задачи современной школы: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2800" b="0" strike="noStrike" spc="-1">
              <a:latin typeface="Arial"/>
            </a:endParaRPr>
          </a:p>
        </p:txBody>
      </p:sp>
      <p:sp>
        <p:nvSpPr>
          <p:cNvPr id="157" name="Rectangle 5_1"/>
          <p:cNvSpPr/>
          <p:nvPr/>
        </p:nvSpPr>
        <p:spPr>
          <a:xfrm>
            <a:off x="0" y="313560"/>
            <a:ext cx="8112600" cy="728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>
                <a:solidFill>
                  <a:srgbClr val="292929"/>
                </a:solidFill>
                <a:latin typeface="Arial"/>
                <a:ea typeface="Arial"/>
              </a:rPr>
              <a:t> 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t/>
            </a:r>
            <a:br/>
            <a:endParaRPr lang="ru-RU" sz="1400" b="0" strike="noStrike" spc="-1">
              <a:latin typeface="Arial"/>
            </a:endParaRPr>
          </a:p>
        </p:txBody>
      </p:sp>
      <p:sp>
        <p:nvSpPr>
          <p:cNvPr id="158" name="Rectangle 6_1"/>
          <p:cNvSpPr/>
          <p:nvPr/>
        </p:nvSpPr>
        <p:spPr>
          <a:xfrm>
            <a:off x="971640" y="615960"/>
            <a:ext cx="7845840" cy="25581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latin typeface="Arial"/>
            </a:endParaRPr>
          </a:p>
          <a:p>
            <a:pPr marL="216000" indent="-213840">
              <a:lnSpc>
                <a:spcPct val="100000"/>
              </a:lnSpc>
              <a:buClr>
                <a:srgbClr val="C00000"/>
              </a:buClr>
              <a:buFont typeface="Symbol"/>
              <a:buChar char=""/>
              <a:tabLst>
                <a:tab pos="2743200" algn="l"/>
              </a:tabLst>
            </a:pPr>
            <a:r>
              <a:rPr lang="ru-RU" sz="2400" b="1" u="sng" strike="noStrike" spc="-1">
                <a:solidFill>
                  <a:srgbClr val="C00000"/>
                </a:solidFill>
                <a:uFillTx/>
                <a:latin typeface="Times New Roman"/>
                <a:ea typeface="Arial"/>
              </a:rPr>
              <a:t> подготовить обучающихся к успешной жизни и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b="1" u="sng" strike="noStrike" spc="-1">
                <a:solidFill>
                  <a:srgbClr val="C00000"/>
                </a:solidFill>
                <a:uFillTx/>
                <a:latin typeface="Times New Roman"/>
                <a:ea typeface="Arial"/>
              </a:rPr>
              <a:t> деятельности в условиях цифровизации;</a:t>
            </a:r>
            <a:endParaRPr lang="ru-RU" sz="2400" b="0" strike="noStrike" spc="-1">
              <a:latin typeface="Arial"/>
            </a:endParaRPr>
          </a:p>
          <a:p>
            <a:pPr marL="216000" indent="-213840">
              <a:lnSpc>
                <a:spcPct val="100000"/>
              </a:lnSpc>
              <a:buClr>
                <a:srgbClr val="002060"/>
              </a:buClr>
              <a:buFont typeface="Symbol"/>
              <a:buChar char=""/>
              <a:tabLst>
                <a:tab pos="2743200" algn="l"/>
              </a:tabLst>
            </a:pPr>
            <a:r>
              <a:rPr lang="ru-RU" sz="2400" b="1" strike="noStrike" spc="-1">
                <a:solidFill>
                  <a:srgbClr val="002060"/>
                </a:solidFill>
                <a:latin typeface="Times New Roman"/>
                <a:ea typeface="Arial"/>
              </a:rPr>
              <a:t> сформировать личность гражданина России;</a:t>
            </a:r>
            <a:endParaRPr lang="ru-RU" sz="2400" b="0" strike="noStrike" spc="-1">
              <a:latin typeface="Arial"/>
            </a:endParaRPr>
          </a:p>
          <a:p>
            <a:pPr marL="216000" indent="-213840">
              <a:lnSpc>
                <a:spcPct val="100000"/>
              </a:lnSpc>
              <a:buClr>
                <a:srgbClr val="002060"/>
              </a:buClr>
              <a:buFont typeface="Symbol"/>
              <a:buChar char=""/>
              <a:tabLst>
                <a:tab pos="2743200" algn="l"/>
              </a:tabLst>
            </a:pPr>
            <a:r>
              <a:rPr lang="ru-RU" sz="2400" b="1" strike="noStrike" spc="-1">
                <a:solidFill>
                  <a:srgbClr val="002060"/>
                </a:solidFill>
                <a:latin typeface="Times New Roman"/>
                <a:ea typeface="Arial"/>
              </a:rPr>
              <a:t> сформировать навыки и компетенции XXI века; </a:t>
            </a:r>
            <a:endParaRPr lang="ru-RU" sz="2400" b="0" strike="noStrike" spc="-1">
              <a:latin typeface="Arial"/>
            </a:endParaRPr>
          </a:p>
          <a:p>
            <a:pPr marL="216000" indent="-213840">
              <a:lnSpc>
                <a:spcPct val="100000"/>
              </a:lnSpc>
              <a:buClr>
                <a:srgbClr val="002060"/>
              </a:buClr>
              <a:buFont typeface="Symbol"/>
              <a:buChar char=""/>
              <a:tabLst>
                <a:tab pos="2743200" algn="l"/>
              </a:tabLst>
            </a:pPr>
            <a:r>
              <a:rPr lang="ru-RU" sz="2400" b="1" strike="noStrike" spc="-1">
                <a:solidFill>
                  <a:srgbClr val="002060"/>
                </a:solidFill>
                <a:latin typeface="Times New Roman"/>
                <a:ea typeface="Arial"/>
              </a:rPr>
              <a:t> готовность к успешной деятельности 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2060"/>
                </a:solidFill>
                <a:latin typeface="Times New Roman"/>
                <a:ea typeface="Arial"/>
              </a:rPr>
              <a:t>в условиях сложности и неопределенности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59" name="Рисунок 15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555866" y="3476520"/>
            <a:ext cx="4317388" cy="2707007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Содержимое 4_1"/>
          <p:cNvSpPr/>
          <p:nvPr/>
        </p:nvSpPr>
        <p:spPr>
          <a:xfrm>
            <a:off x="4014000" y="260640"/>
            <a:ext cx="5127120" cy="6450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71360" indent="-168480">
              <a:lnSpc>
                <a:spcPct val="90000"/>
              </a:lnSpc>
              <a:spcBef>
                <a:spcPts val="751"/>
              </a:spcBef>
              <a:buClr>
                <a:srgbClr val="7030A0"/>
              </a:buClr>
              <a:buFont typeface="Arial"/>
              <a:buChar char="•"/>
            </a:pPr>
            <a:r>
              <a:rPr lang="ru-RU" sz="2400" b="1" u="sng" strike="noStrike" spc="-1">
                <a:solidFill>
                  <a:srgbClr val="7030A0"/>
                </a:solidFill>
                <a:uFillTx/>
                <a:latin typeface="Times New Roman"/>
                <a:ea typeface="DejaVu Sans"/>
              </a:rPr>
              <a:t>Цифровая грамотность — </a:t>
            </a: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готовность и способность личности применять цифровые технологии уверенно, эффективно, критично и безопасно во всех сферах жизнедеятельности.</a:t>
            </a:r>
            <a:endParaRPr lang="ru-RU" sz="2400" b="0" strike="noStrike" spc="-1">
              <a:latin typeface="Arial"/>
            </a:endParaRPr>
          </a:p>
          <a:p>
            <a:pPr marL="171360" indent="-168480">
              <a:lnSpc>
                <a:spcPct val="90000"/>
              </a:lnSpc>
              <a:spcBef>
                <a:spcPts val="751"/>
              </a:spcBef>
              <a:buClr>
                <a:srgbClr val="00B050"/>
              </a:buClr>
              <a:buFont typeface="Arial"/>
              <a:buChar char="•"/>
            </a:pPr>
            <a:r>
              <a:rPr lang="ru-RU" sz="2400" b="1" u="sng" strike="noStrike" spc="-1">
                <a:solidFill>
                  <a:srgbClr val="00B050"/>
                </a:solidFill>
                <a:uFillTx/>
                <a:latin typeface="Times New Roman"/>
                <a:ea typeface="DejaVu Sans"/>
              </a:rPr>
              <a:t>Цифровая грамотность</a:t>
            </a:r>
            <a:r>
              <a:rPr lang="ru-RU" sz="2400" b="1" u="sng" strike="noStrike" spc="-1">
                <a:solidFill>
                  <a:srgbClr val="002060"/>
                </a:solidFill>
                <a:uFillTx/>
                <a:latin typeface="Times New Roman"/>
                <a:ea typeface="DejaVu Sans"/>
              </a:rPr>
              <a:t>-</a:t>
            </a:r>
            <a:r>
              <a:rPr lang="ru-RU" sz="2400" b="1" u="sng" strike="noStrike" spc="-1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важнейший </a:t>
            </a: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навык XXI века, основа безопасности в информационном обществе. Формированию цифровой грамотности должно уделяться особое внимание наравне с читательской, математической и естественно-научной грамотностью</a:t>
            </a: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.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6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74736" y="631059"/>
            <a:ext cx="3525777" cy="2345224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18997" y="382312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Использование цифровых технологий </a:t>
            </a:r>
            <a:r>
              <a:rPr lang="ru-RU" b="1" dirty="0" smtClean="0"/>
              <a:t>образовательном </a:t>
            </a:r>
            <a:r>
              <a:rPr lang="ru-RU" b="1" dirty="0"/>
              <a:t>процессе в начальной школе</a:t>
            </a:r>
            <a:endParaRPr lang="ru-RU"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>
            <a:off x="382044" y="2669232"/>
            <a:ext cx="4015800" cy="397728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рутинных задач: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помогают учителям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рутинные задачи, такие как проверка заданий и учёт прогресса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 обучающие инструменты: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могут быть использованы для создания интерактивных обучающих инструментов, таких как виртуальные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 и симуляторы</a:t>
            </a:r>
            <a:r>
              <a:rPr lang="ru-RU" sz="2400" dirty="0" smtClean="0">
                <a:latin typeface="+mj-lt"/>
              </a:rPr>
              <a:t>.</a:t>
            </a:r>
            <a:endParaRPr lang="ru-RU" sz="2400" dirty="0">
              <a:latin typeface="+mj-lt"/>
            </a:endParaRP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>
          <a:xfrm>
            <a:off x="4736870" y="2481342"/>
            <a:ext cx="4015800" cy="3977280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Персонализированное обучение: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помогают учителям создавать индивидуальные образовательные программы, учитывая потребности и уровень каждого ученика.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 дополнительных ресурсов: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предоставляют учителям дополнительные ресурсы и подсказки для улучшения образовательного процесса.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 связь и оценка: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используются для предоставления обратной связи и оценки работ учащихся.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890" y="221040"/>
            <a:ext cx="8956109" cy="1250280"/>
          </a:xfrm>
        </p:spPr>
        <p:txBody>
          <a:bodyPr/>
          <a:lstStyle/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мощный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инструмент для учителей, который может быть использован в различных аспектах образовательного процесса. Вот несколько способов, как 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могут быть полезными: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038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Автоматизированный перевод: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используются для быстрого и точного перевода текстов.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 высказываний и грамматики: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обучаются для проверки грамматики и корректировки ошибок в высказываниях студентов.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 диалоги: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создают интерактивные диалоги для практики навыков общения на иностранном языке.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предоставляют материалы для тренировки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развития навыков слушания.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 произношения: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обучаются для оценки и предоставления обратной связи по произношению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 учителей иностранных языков 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могут быть особенно полезны в 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областях: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609578" y="5110620"/>
            <a:ext cx="4108537" cy="143423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275970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995" y="221040"/>
            <a:ext cx="8448445" cy="1250280"/>
          </a:xfrm>
        </p:spPr>
        <p:txBody>
          <a:bodyPr/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могут быть полезными инструментами для учителей, однако существуют определённые недостатки, которые следует принимать во внимание: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275573" y="1604520"/>
            <a:ext cx="8555275" cy="5898570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 гибкость: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функционируют на основе алгоритмов и обучаются на больших объёмах данных, что иногда ограничивает гибкость и способность учителя адаптировать учебный процесс к индивидуальным потребностям каждого ученика.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 коммуникативные возможности: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могут быть эффективными инструментами для проверки и оценки работ учащихся, но они не всегда способны предоставить качественную обратную связь и объяснения. Преподаватели играют важную роль в поддержке и понимании учащихся.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 критического мышления: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обрабатывают большие объёмы данных и распознают шаблоны в них, но у них нет интуиции и способности к критическому мышлению, что является важным аспектом образования и развития аналитических навыков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 от качества данных: работа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зависит от качества и разнообразия данных, на которых они обучаются. Если данные не содержат достаточного количества разнообразных и релевантных примеров,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могут выдавать неточные или неполные результаты.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9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Какие бывают </a:t>
            </a:r>
            <a:r>
              <a:rPr lang="ru-RU" b="1" dirty="0" err="1"/>
              <a:t>нейросети</a:t>
            </a:r>
            <a:r>
              <a:rPr lang="ru-RU" b="1" dirty="0"/>
              <a:t>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Многослойные персептроны (MLP) — это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состоящие из нескольких слоев искусственных нейронов. MLP используются для решения задач классификации и регрессии.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Сверточные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(CNN) — это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используются для обработки изображений. CNN имеют специальную архитектуру, которая позволяет им распознавать объекты на изображениях.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Рекуррентные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(RNN) — это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используются для обработки последовательностей данных, таких как текст и речь. RNN имеют специальную архитектуру, которая позволяет им запоминать информацию из предыдущих элементов последовательности.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908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Рисунок 17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994440" y="5696280"/>
            <a:ext cx="2337840" cy="1096200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BBB48D3-7579-48E8-A273-CEF431789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418"/>
            <a:ext cx="9144000" cy="67011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Рисунок 17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-1"/>
            <a:ext cx="9142200" cy="7000329"/>
          </a:xfrm>
          <a:prstGeom prst="rect">
            <a:avLst/>
          </a:prstGeom>
          <a:ln w="0">
            <a:noFill/>
          </a:ln>
        </p:spPr>
      </p:pic>
      <p:pic>
        <p:nvPicPr>
          <p:cNvPr id="178" name="Рисунок 17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480000" y="5328360"/>
            <a:ext cx="2662200" cy="1489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Рисунок 17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9144000" cy="7001607"/>
          </a:xfrm>
          <a:prstGeom prst="rect">
            <a:avLst/>
          </a:prstGeom>
          <a:ln w="0">
            <a:noFill/>
          </a:ln>
        </p:spPr>
      </p:pic>
      <p:pic>
        <p:nvPicPr>
          <p:cNvPr id="180" name="Рисунок 17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142680" y="5760000"/>
            <a:ext cx="2855520" cy="1096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Рисунок 18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19799"/>
            <a:ext cx="9224682" cy="7062895"/>
          </a:xfrm>
          <a:prstGeom prst="rect">
            <a:avLst/>
          </a:prstGeom>
          <a:ln w="0">
            <a:noFill/>
          </a:ln>
        </p:spPr>
      </p:pic>
      <p:pic>
        <p:nvPicPr>
          <p:cNvPr id="182" name="Рисунок 18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097680" y="5742000"/>
            <a:ext cx="2855520" cy="1096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Рисунок 18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9207832" cy="6858000"/>
          </a:xfrm>
          <a:prstGeom prst="rect">
            <a:avLst/>
          </a:prstGeom>
          <a:ln w="0">
            <a:noFill/>
          </a:ln>
        </p:spPr>
      </p:pic>
      <p:pic>
        <p:nvPicPr>
          <p:cNvPr id="184" name="Рисунок 18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760800" y="4680000"/>
            <a:ext cx="2336400" cy="2100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Рисунок 18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9144000" cy="6810167"/>
          </a:xfrm>
          <a:prstGeom prst="rect">
            <a:avLst/>
          </a:prstGeom>
          <a:ln w="0">
            <a:noFill/>
          </a:ln>
        </p:spPr>
      </p:pic>
      <p:pic>
        <p:nvPicPr>
          <p:cNvPr id="186" name="Рисунок 18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5378040"/>
            <a:ext cx="2700000" cy="147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Рисунок 18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9144000" cy="6837834"/>
          </a:xfrm>
          <a:prstGeom prst="rect">
            <a:avLst/>
          </a:prstGeom>
          <a:ln w="0">
            <a:noFill/>
          </a:ln>
        </p:spPr>
      </p:pic>
      <p:pic>
        <p:nvPicPr>
          <p:cNvPr id="188" name="Рисунок 18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300000" y="5385600"/>
            <a:ext cx="2698200" cy="1470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Рисунок 19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9207722" cy="6858000"/>
          </a:xfrm>
          <a:prstGeom prst="rect">
            <a:avLst/>
          </a:prstGeom>
          <a:ln w="0">
            <a:noFill/>
          </a:ln>
        </p:spPr>
      </p:pic>
      <p:pic>
        <p:nvPicPr>
          <p:cNvPr id="196" name="Рисунок 19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80000" y="5361480"/>
            <a:ext cx="1761840" cy="1410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Рисунок 19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-1"/>
            <a:ext cx="9242612" cy="6884261"/>
          </a:xfrm>
          <a:prstGeom prst="rect">
            <a:avLst/>
          </a:prstGeom>
          <a:ln w="0">
            <a:noFill/>
          </a:ln>
        </p:spPr>
      </p:pic>
      <p:pic>
        <p:nvPicPr>
          <p:cNvPr id="198" name="Рисунок 19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80000" y="5238000"/>
            <a:ext cx="1618200" cy="1618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Рисунок 19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-1"/>
            <a:ext cx="9144000" cy="7001531"/>
          </a:xfrm>
          <a:prstGeom prst="rect">
            <a:avLst/>
          </a:prstGeom>
          <a:ln w="0">
            <a:noFill/>
          </a:ln>
        </p:spPr>
      </p:pic>
      <p:pic>
        <p:nvPicPr>
          <p:cNvPr id="200" name="Рисунок 19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840000" y="4680000"/>
            <a:ext cx="2163600" cy="216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622" y="145883"/>
            <a:ext cx="8229240" cy="1250280"/>
          </a:xfrm>
        </p:spPr>
        <p:txBody>
          <a:bodyPr/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ru-RU" b="1" dirty="0" smtClean="0"/>
              <a:t>Информационная безопасность детей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375781" y="1667149"/>
            <a:ext cx="8323185" cy="5034275"/>
          </a:xfrm>
        </p:spPr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Ребенок, включенный в процесс познания, оказывается незащищенным от потоков информации.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Информация, в мире которой ребенок находится с момента появления на свет, способна нести в себе информационные угрозы. СМИ являются не только носителем информации, а точней доносителем ее до масс, но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мощнейшим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аппаратом манипуляционного действия. 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Серьезной и глобально значимой проблемой стало злоупотребление плодами ИКТ и их использование для совершения преступлений против детей, которые особенно уязвимы в условиях интенсивного развития новых информационных технологий (Интернета, мобильной и иных видов электронной связи, цифрового вещания), доступности СМИ, распространения информационно-телекоммуникационных сетей общего пользования, интенсивного оборота рекламной продукции, электронных и компьютерных игр, кино-, видео-, иных аудиовизуальных сообщений и материалов. Их бесконтрольное использование нередко оказывает на детей психотравмирующее и растлевающее влияние, побуждает их к рискованному, агрессивному, жестокому, антиобщественному поведению, облегчает их вовлечение в криминальную деятельность, развратные действия, азартные игры, тоталитарные секты, деструктивные группировки.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06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способны быть проводниками детям в мир знаний, но в то же время не допустить, чтобы неустойчивая подростковая психика подвергалась информационному насилию, подготовить сознание детей к противодействию негативным информационным воздействиям, формировать информационную безопасность (навыки критического мышления), развивать способности к самоблокированию информации, учить отличать качественную информацию от некачественной.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возможных путей разрешения проблемы информационной безопасности - 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ребенка адекватному восприятию и оценке информации, ее критическому осмыслению на основе нравственных и культурных ценностей.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полноценного развития ребенка не нужно создавать идеальную информационную среду, более важно и продуктивно заниматься развитием информационной безопасности личности ребенка.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возникло устойчивое понимание того, что проблема детской безопасности в современном информационном пространстве - это предмет, требующий скоординированного решения на всех уровнях: от семейного и муниципального до регионального, государственного и международного.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информационной безопасности нашла свое отражение в Федеральном законе от 29 декабря 2010 года N 436-ФЗ «О защите детей от информации, причиняющей вред их здоровью 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развитию».Закон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закладывает правовые основы для кардинального преобразования информационного пространства российского общества с учетом потребности формирования социальной среды, благоприятной для полноценного психического и нравственно–духовного развития детей. Этот документ признал, что у Детства существует очень серьезный враг в виде информационных угроз. Потрогать его нельзя и поймать трудно, но уметь противостоять ему необходимо.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111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защиты детей от информации напрямую связана с темой образования. Формирование у учащихся умений работать с информацией и, следовательно, умений обеспечения ее безопасности, является важной задачей образования. Ответственность образовательной организации по вопросу обеспечения информационной безопасности детей закреплена в Федеральном законе №273-ФЗ «Об образовании в Российской Федерации».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компетенции образовательной организации входит создание необходимых условий для охраны и укрепления здоровья обучающихся, на основании которых мы выделили задачи педагогического характера для организации мероприятий по информационной безопасности: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обучающихся устойчивого убеждения в использовании информационных ресурсов;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устойчивых поведенческих навыков в сфере информационной безопасности;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у учащихся способности распознать и противостоять негативной информации в Интернет-пространстве и СМИ, через обучение способам защиты от вредной информации.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5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этих задач должно выполняться комплексно и систематически на каждом этапе работы в системе образовательной организации, с возможностью дополнения и варьирования по мере необходимости, исходя из результативности каждого этапа.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по формированию у современного школьника навыков и умений позитивного и полезного взаимодействия с информационной средой решаются как на уроке, так и во внеурочной деятельности.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негативная информация в сети не позволила спровоцировать ребенка на деструктивные действия, особое внимание необходимо уделить профилактике наркомании и других видов зависимого поведения детей и подростков. Формирование у обучающегося навыков здорового и безопасного образа жизни, устойчивых антинаркотических установок можно осуществлять в рамках предметов естественно–биологического цикла, факультативных занятий, психологических тренингов, внеурочных мероприятий. Умело спроектированное воспитательное пространство школы, организация занятости детей и подростков социально–значимой деятельностью является действенным способом обеспечения информационной безопасности.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учитывать, что в настоящее время информационная безопасность – важнейший компонент национальной безопасности, информационная безопасность становится одним из элементов национальной, общественной и личной безопасности. 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955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Заголовок 1_0"/>
          <p:cNvSpPr/>
          <p:nvPr/>
        </p:nvSpPr>
        <p:spPr>
          <a:xfrm>
            <a:off x="628560" y="365040"/>
            <a:ext cx="7884000" cy="132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Прямоугольник 2_0"/>
          <p:cNvSpPr/>
          <p:nvPr/>
        </p:nvSpPr>
        <p:spPr>
          <a:xfrm>
            <a:off x="571320" y="2714760"/>
            <a:ext cx="8069760" cy="362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       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    Использование ИИ в образовании открывает перед учителями и учениками новые возможности. 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    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    Нейросети позволяют экономить время, автоматизировать рутинные задачи и улучшать качество обучения.</a:t>
            </a:r>
            <a:endParaRPr lang="ru-RU" sz="2800" b="0" strike="noStrike" spc="-1">
              <a:latin typeface="Arial"/>
            </a:endParaRPr>
          </a:p>
        </p:txBody>
      </p:sp>
      <p:pic>
        <p:nvPicPr>
          <p:cNvPr id="3074" name="Picture 2" descr="C:\Users\Пользователь\OneDrive\Изображения\project_156874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18" t="31023" r="8334" b="-44066"/>
          <a:stretch/>
        </p:blipFill>
        <p:spPr bwMode="auto">
          <a:xfrm>
            <a:off x="628560" y="588723"/>
            <a:ext cx="6508950" cy="361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Заголовок 1"/>
          <p:cNvSpPr/>
          <p:nvPr/>
        </p:nvSpPr>
        <p:spPr>
          <a:xfrm>
            <a:off x="881280" y="692640"/>
            <a:ext cx="7884000" cy="132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5400" b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Спасибо за внимание!</a:t>
            </a:r>
            <a:endParaRPr lang="ru-RU" sz="5400" b="0" strike="noStrike" spc="-1">
              <a:latin typeface="Arial"/>
            </a:endParaRPr>
          </a:p>
        </p:txBody>
      </p:sp>
      <p:pic>
        <p:nvPicPr>
          <p:cNvPr id="213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21499" y="2356015"/>
            <a:ext cx="7101001" cy="3333247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 xmlns:p15="http://schemas.microsoft.com/office/powerpoint/2012/main">
      <p:transition spd="med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</TotalTime>
  <Words>624</Words>
  <Application>Microsoft Office PowerPoint</Application>
  <PresentationFormat>Экран (4:3)</PresentationFormat>
  <Paragraphs>70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Презентация PowerPoint</vt:lpstr>
      <vt:lpstr>Презентация PowerPoint</vt:lpstr>
      <vt:lpstr>Презентация PowerPoint</vt:lpstr>
      <vt:lpstr>Нейросети-мощный инструмент для учителей, который может быть использован в различных аспектах образовательного процесса. Вот несколько способов, как нейросети могут быть полезными:</vt:lpstr>
      <vt:lpstr>Для учителей иностранных языков нейросети могут быть особенно полезны в следующих областях:</vt:lpstr>
      <vt:lpstr>Нейросети могут быть полезными инструментами для учителей, однако существуют определённые недостатки, которые следует принимать во внимание:</vt:lpstr>
      <vt:lpstr>Какие бывают нейросети?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Информационная безопасность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Пользователь</cp:lastModifiedBy>
  <cp:revision>96</cp:revision>
  <cp:lastPrinted>2020-08-25T19:53:43Z</cp:lastPrinted>
  <dcterms:modified xsi:type="dcterms:W3CDTF">2025-10-11T16:26:50Z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22</vt:i4>
  </property>
</Properties>
</file>